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6" r:id="rId4"/>
    <p:sldId id="275" r:id="rId5"/>
    <p:sldId id="258" r:id="rId6"/>
    <p:sldId id="259" r:id="rId7"/>
    <p:sldId id="260" r:id="rId8"/>
    <p:sldId id="261" r:id="rId9"/>
    <p:sldId id="293" r:id="rId10"/>
    <p:sldId id="294" r:id="rId11"/>
    <p:sldId id="295" r:id="rId12"/>
    <p:sldId id="262" r:id="rId13"/>
    <p:sldId id="297" r:id="rId14"/>
    <p:sldId id="298" r:id="rId15"/>
    <p:sldId id="263" r:id="rId16"/>
    <p:sldId id="265" r:id="rId17"/>
    <p:sldId id="266" r:id="rId18"/>
    <p:sldId id="267" r:id="rId19"/>
    <p:sldId id="268" r:id="rId20"/>
    <p:sldId id="269" r:id="rId21"/>
    <p:sldId id="270" r:id="rId22"/>
    <p:sldId id="34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A5B5A-B844-44A6-BAFB-A22461394518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52241-CC0D-4903-8C2B-68A856262B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059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22B4-8174-4223-9DD5-408BB83F75E0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C9D6-583D-4D26-B3A5-27D7BDF42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22B4-8174-4223-9DD5-408BB83F75E0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C9D6-583D-4D26-B3A5-27D7BDF42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22B4-8174-4223-9DD5-408BB83F75E0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C9D6-583D-4D26-B3A5-27D7BDF42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22B4-8174-4223-9DD5-408BB83F75E0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C9D6-583D-4D26-B3A5-27D7BDF42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22B4-8174-4223-9DD5-408BB83F75E0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C9D6-583D-4D26-B3A5-27D7BDF42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22B4-8174-4223-9DD5-408BB83F75E0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C9D6-583D-4D26-B3A5-27D7BDF42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22B4-8174-4223-9DD5-408BB83F75E0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C9D6-583D-4D26-B3A5-27D7BDF42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22B4-8174-4223-9DD5-408BB83F75E0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C9D6-583D-4D26-B3A5-27D7BDF42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22B4-8174-4223-9DD5-408BB83F75E0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C9D6-583D-4D26-B3A5-27D7BDF42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22B4-8174-4223-9DD5-408BB83F75E0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C9D6-583D-4D26-B3A5-27D7BDF42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22B4-8174-4223-9DD5-408BB83F75E0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C9D6-583D-4D26-B3A5-27D7BDF42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122B4-8174-4223-9DD5-408BB83F75E0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2C9D6-583D-4D26-B3A5-27D7BDF42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752599"/>
          </a:xfrm>
        </p:spPr>
        <p:txBody>
          <a:bodyPr/>
          <a:lstStyle/>
          <a:p>
            <a:r>
              <a:rPr lang="en-US" dirty="0"/>
              <a:t>UROGENITAL  SYSTEM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200400"/>
          </a:xfrm>
        </p:spPr>
        <p:txBody>
          <a:bodyPr>
            <a:normAutofit fontScale="77500" lnSpcReduction="20000"/>
          </a:bodyPr>
          <a:lstStyle/>
          <a:p>
            <a:endParaRPr lang="en-US" sz="4400" b="1" dirty="0"/>
          </a:p>
          <a:p>
            <a:r>
              <a:rPr lang="en-US" sz="6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&amp; </a:t>
            </a:r>
            <a:r>
              <a:rPr lang="en-US" sz="65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Ureter</a:t>
            </a:r>
            <a:endParaRPr lang="en-US" sz="65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5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PREPARED BY </a:t>
            </a:r>
          </a:p>
          <a:p>
            <a:r>
              <a:rPr lang="en-US" sz="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DR. PANCHAJANI.R </a:t>
            </a:r>
            <a:endParaRPr lang="en-US" sz="3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8915399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52400" y="0"/>
            <a:ext cx="9524999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HAEMATURIA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Gross – visible </a:t>
            </a:r>
          </a:p>
          <a:p>
            <a:pPr>
              <a:buNone/>
            </a:pPr>
            <a:r>
              <a:rPr lang="en-US" dirty="0" smtClean="0"/>
              <a:t>Microscopic-More </a:t>
            </a:r>
            <a:r>
              <a:rPr lang="en-US" dirty="0"/>
              <a:t>than 5RBC ‘S/ HPF</a:t>
            </a:r>
          </a:p>
          <a:p>
            <a:r>
              <a:rPr lang="en-US" dirty="0" smtClean="0"/>
              <a:t>Early(initial</a:t>
            </a:r>
            <a:r>
              <a:rPr lang="en-US" dirty="0"/>
              <a:t>) H – urethral origin distal to external  sphincter </a:t>
            </a:r>
          </a:p>
          <a:p>
            <a:r>
              <a:rPr lang="en-US" dirty="0" smtClean="0"/>
              <a:t>Terminal </a:t>
            </a:r>
            <a:r>
              <a:rPr lang="en-US" dirty="0"/>
              <a:t>H    -   Bladder neck or prostate origin</a:t>
            </a:r>
          </a:p>
          <a:p>
            <a:r>
              <a:rPr lang="en-US" dirty="0" smtClean="0"/>
              <a:t>Diffuse(total</a:t>
            </a:r>
            <a:r>
              <a:rPr lang="en-US" dirty="0"/>
              <a:t>) – in the bladder or upper urinary tract</a:t>
            </a:r>
          </a:p>
          <a:p>
            <a:r>
              <a:rPr lang="en-US" dirty="0"/>
              <a:t> </a:t>
            </a:r>
            <a:r>
              <a:rPr lang="en-US" dirty="0" smtClean="0"/>
              <a:t>False </a:t>
            </a:r>
            <a:r>
              <a:rPr lang="en-US" dirty="0"/>
              <a:t>H      -   </a:t>
            </a:r>
            <a:r>
              <a:rPr lang="en-US" dirty="0" err="1"/>
              <a:t>Discolouration</a:t>
            </a:r>
            <a:r>
              <a:rPr lang="en-US" dirty="0"/>
              <a:t> of urine from pigments such as food </a:t>
            </a:r>
            <a:r>
              <a:rPr lang="en-US" dirty="0" err="1" smtClean="0"/>
              <a:t>colouring</a:t>
            </a:r>
            <a:r>
              <a:rPr lang="en-US" dirty="0" smtClean="0"/>
              <a:t> and </a:t>
            </a:r>
            <a:r>
              <a:rPr lang="en-US" dirty="0" err="1"/>
              <a:t>myoglobin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Silent </a:t>
            </a:r>
            <a:r>
              <a:rPr lang="en-US" dirty="0"/>
              <a:t>H   -       </a:t>
            </a:r>
            <a:r>
              <a:rPr lang="en-US" dirty="0" err="1"/>
              <a:t>Tumour</a:t>
            </a:r>
            <a:r>
              <a:rPr lang="en-US" dirty="0"/>
              <a:t> of kidney or bladder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Haematuria</a:t>
            </a:r>
            <a:r>
              <a:rPr lang="en-US" dirty="0" smtClean="0"/>
              <a:t> – causes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Renal injury</a:t>
            </a:r>
          </a:p>
          <a:p>
            <a:r>
              <a:rPr lang="en-US" dirty="0" smtClean="0"/>
              <a:t>Urinary stones</a:t>
            </a:r>
          </a:p>
          <a:p>
            <a:r>
              <a:rPr lang="en-US" dirty="0" err="1" smtClean="0"/>
              <a:t>Wilm’s</a:t>
            </a:r>
            <a:r>
              <a:rPr lang="en-US" dirty="0" smtClean="0"/>
              <a:t> </a:t>
            </a:r>
            <a:r>
              <a:rPr lang="en-US" dirty="0" err="1" smtClean="0"/>
              <a:t>tumour</a:t>
            </a:r>
            <a:endParaRPr lang="en-US" dirty="0" smtClean="0"/>
          </a:p>
          <a:p>
            <a:r>
              <a:rPr lang="en-US" dirty="0" smtClean="0"/>
              <a:t>TB</a:t>
            </a:r>
          </a:p>
          <a:p>
            <a:r>
              <a:rPr lang="en-US" dirty="0" smtClean="0"/>
              <a:t>RCC</a:t>
            </a:r>
          </a:p>
          <a:p>
            <a:r>
              <a:rPr lang="en-US" dirty="0" smtClean="0"/>
              <a:t>Cystitis </a:t>
            </a:r>
          </a:p>
          <a:p>
            <a:r>
              <a:rPr lang="en-US" dirty="0" smtClean="0"/>
              <a:t>Bladder </a:t>
            </a:r>
            <a:r>
              <a:rPr lang="en-US" dirty="0" err="1" smtClean="0"/>
              <a:t>tumour</a:t>
            </a:r>
            <a:endParaRPr lang="en-US" dirty="0" smtClean="0"/>
          </a:p>
          <a:p>
            <a:r>
              <a:rPr lang="en-US" dirty="0" smtClean="0"/>
              <a:t>Urinary </a:t>
            </a:r>
            <a:r>
              <a:rPr lang="en-US" dirty="0" err="1" smtClean="0"/>
              <a:t>bilharziasis</a:t>
            </a:r>
            <a:endParaRPr lang="en-US" dirty="0" smtClean="0"/>
          </a:p>
          <a:p>
            <a:r>
              <a:rPr lang="en-US" dirty="0" smtClean="0"/>
              <a:t>BPH, Ca prostrate</a:t>
            </a:r>
          </a:p>
          <a:p>
            <a:r>
              <a:rPr lang="en-US" dirty="0" smtClean="0"/>
              <a:t>Renal </a:t>
            </a:r>
            <a:r>
              <a:rPr lang="en-US" dirty="0" err="1" smtClean="0"/>
              <a:t>infart</a:t>
            </a:r>
            <a:endParaRPr lang="en-US" dirty="0" smtClean="0"/>
          </a:p>
          <a:p>
            <a:r>
              <a:rPr lang="en-US" dirty="0" err="1" smtClean="0"/>
              <a:t>Glomerulonephritis</a:t>
            </a:r>
            <a:endParaRPr lang="en-US" dirty="0" smtClean="0"/>
          </a:p>
          <a:p>
            <a:r>
              <a:rPr lang="en-US" dirty="0" smtClean="0"/>
              <a:t>Blood </a:t>
            </a:r>
            <a:r>
              <a:rPr lang="en-US" dirty="0" err="1" smtClean="0"/>
              <a:t>dyscrasias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Haematuria</a:t>
            </a:r>
            <a:r>
              <a:rPr lang="en-US" dirty="0" smtClean="0"/>
              <a:t> – investigations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Urine R/E, C&amp;S</a:t>
            </a:r>
          </a:p>
          <a:p>
            <a:r>
              <a:rPr lang="en-US" dirty="0" smtClean="0"/>
              <a:t>USG- Stones, </a:t>
            </a:r>
            <a:r>
              <a:rPr lang="en-US" dirty="0" err="1" smtClean="0"/>
              <a:t>tumours</a:t>
            </a:r>
            <a:endParaRPr lang="en-US" dirty="0" smtClean="0"/>
          </a:p>
          <a:p>
            <a:r>
              <a:rPr lang="en-US" dirty="0" err="1" smtClean="0"/>
              <a:t>Cystourethroscopy</a:t>
            </a:r>
            <a:r>
              <a:rPr lang="en-US" dirty="0" smtClean="0"/>
              <a:t>- for bladder&amp; urethral pathology</a:t>
            </a:r>
          </a:p>
          <a:p>
            <a:r>
              <a:rPr lang="en-US" dirty="0" smtClean="0"/>
              <a:t>IVU- for functions of kidney</a:t>
            </a:r>
          </a:p>
          <a:p>
            <a:r>
              <a:rPr lang="en-US" dirty="0" smtClean="0"/>
              <a:t>Urinary cytology- for malignancy</a:t>
            </a:r>
          </a:p>
          <a:p>
            <a:r>
              <a:rPr lang="en-US" dirty="0" smtClean="0"/>
              <a:t>BT, CT, PT, Platelet count</a:t>
            </a:r>
          </a:p>
          <a:p>
            <a:r>
              <a:rPr lang="en-US" dirty="0" smtClean="0"/>
              <a:t>CT abdomen</a:t>
            </a:r>
          </a:p>
          <a:p>
            <a:r>
              <a:rPr lang="en-US" dirty="0" smtClean="0"/>
              <a:t>RFT</a:t>
            </a:r>
          </a:p>
          <a:p>
            <a:pPr>
              <a:buNone/>
            </a:pPr>
            <a:r>
              <a:rPr lang="en-US" b="1" dirty="0" smtClean="0"/>
              <a:t>Managemen</a:t>
            </a:r>
            <a:r>
              <a:rPr lang="en-US" dirty="0" smtClean="0"/>
              <a:t>t- cause should be identified &amp; treated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Hoarse shoe kidney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fusion of lower pole common</a:t>
            </a:r>
          </a:p>
          <a:p>
            <a:r>
              <a:rPr lang="en-US" dirty="0" smtClean="0"/>
              <a:t>common </a:t>
            </a:r>
            <a:r>
              <a:rPr lang="en-US" dirty="0"/>
              <a:t>site -in front of the 4</a:t>
            </a:r>
            <a:r>
              <a:rPr lang="en-US" baseline="30000" dirty="0"/>
              <a:t>th</a:t>
            </a:r>
            <a:r>
              <a:rPr lang="en-US" dirty="0"/>
              <a:t> lumbar </a:t>
            </a:r>
            <a:r>
              <a:rPr lang="en-US" dirty="0" err="1"/>
              <a:t>vertibrae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Mass in the mid line </a:t>
            </a:r>
            <a:r>
              <a:rPr lang="en-US" dirty="0" smtClean="0"/>
              <a:t>of 4th </a:t>
            </a:r>
            <a:r>
              <a:rPr lang="en-US" dirty="0"/>
              <a:t>lumbar vertebrae</a:t>
            </a:r>
          </a:p>
          <a:p>
            <a:r>
              <a:rPr lang="en-US" dirty="0" smtClean="0"/>
              <a:t> </a:t>
            </a:r>
            <a:r>
              <a:rPr lang="en-US" dirty="0"/>
              <a:t>IVU  –  </a:t>
            </a:r>
            <a:r>
              <a:rPr lang="en-US" dirty="0" err="1"/>
              <a:t>medialisation</a:t>
            </a:r>
            <a:r>
              <a:rPr lang="en-US" dirty="0"/>
              <a:t> of  lower calyces &amp; curving of </a:t>
            </a:r>
            <a:r>
              <a:rPr lang="en-US" dirty="0" err="1"/>
              <a:t>ureter</a:t>
            </a:r>
            <a:r>
              <a:rPr lang="en-US" dirty="0"/>
              <a:t> like a flower  vase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Retrocaval</a:t>
            </a:r>
            <a:r>
              <a:rPr lang="en-US" b="1" dirty="0"/>
              <a:t> </a:t>
            </a:r>
            <a:r>
              <a:rPr lang="en-US" b="1" dirty="0" err="1"/>
              <a:t>ureter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Developmental defect of IVC, right </a:t>
            </a:r>
            <a:r>
              <a:rPr lang="en-US" dirty="0" err="1"/>
              <a:t>ureter</a:t>
            </a:r>
            <a:r>
              <a:rPr lang="en-US" dirty="0"/>
              <a:t> passes behind the </a:t>
            </a:r>
            <a:r>
              <a:rPr lang="en-US" dirty="0" smtClean="0"/>
              <a:t>IVC, </a:t>
            </a:r>
            <a:r>
              <a:rPr lang="en-US" dirty="0"/>
              <a:t>right </a:t>
            </a:r>
            <a:r>
              <a:rPr lang="en-US" dirty="0" smtClean="0"/>
              <a:t> </a:t>
            </a:r>
            <a:r>
              <a:rPr lang="en-US" dirty="0" err="1"/>
              <a:t>hydronephrosis</a:t>
            </a:r>
            <a:r>
              <a:rPr lang="en-US" dirty="0"/>
              <a:t>   with  </a:t>
            </a:r>
            <a:r>
              <a:rPr lang="en-US" dirty="0" err="1"/>
              <a:t>hydroureter</a:t>
            </a:r>
            <a:r>
              <a:rPr lang="en-US" dirty="0"/>
              <a:t>.  </a:t>
            </a:r>
          </a:p>
          <a:p>
            <a:r>
              <a:rPr lang="en-US" b="1" dirty="0" smtClean="0"/>
              <a:t>IVU</a:t>
            </a:r>
            <a:r>
              <a:rPr lang="en-US" dirty="0" smtClean="0"/>
              <a:t> </a:t>
            </a:r>
            <a:r>
              <a:rPr lang="en-US" dirty="0"/>
              <a:t>-  </a:t>
            </a:r>
            <a:r>
              <a:rPr lang="en-US" dirty="0" err="1"/>
              <a:t>Hydronephrosis</a:t>
            </a:r>
            <a:r>
              <a:rPr lang="en-US" dirty="0"/>
              <a:t>  with reverse J sign</a:t>
            </a:r>
          </a:p>
          <a:p>
            <a:r>
              <a:rPr lang="en-US" dirty="0" smtClean="0"/>
              <a:t>Treatment</a:t>
            </a:r>
            <a:r>
              <a:rPr lang="en-US" dirty="0"/>
              <a:t>( </a:t>
            </a:r>
            <a:r>
              <a:rPr lang="en-US" dirty="0" err="1"/>
              <a:t>Tt</a:t>
            </a:r>
            <a:r>
              <a:rPr lang="en-US" dirty="0"/>
              <a:t>)  -   Anderson Hynes operation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URETEROCELE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Cystic enlargement of the intra mural portion of </a:t>
            </a:r>
            <a:r>
              <a:rPr lang="en-US" dirty="0" err="1"/>
              <a:t>ureter</a:t>
            </a:r>
            <a:r>
              <a:rPr lang="en-US" dirty="0"/>
              <a:t> due to congenital </a:t>
            </a:r>
            <a:r>
              <a:rPr lang="en-US" dirty="0" err="1"/>
              <a:t>atresia</a:t>
            </a:r>
            <a:r>
              <a:rPr lang="en-US" dirty="0"/>
              <a:t> of the  </a:t>
            </a:r>
            <a:r>
              <a:rPr lang="en-US" dirty="0" err="1"/>
              <a:t>ureteric</a:t>
            </a:r>
            <a:r>
              <a:rPr lang="en-US" dirty="0"/>
              <a:t> orifice.   </a:t>
            </a:r>
          </a:p>
          <a:p>
            <a:r>
              <a:rPr lang="en-US" b="1" dirty="0" smtClean="0"/>
              <a:t>IVU</a:t>
            </a:r>
            <a:r>
              <a:rPr lang="en-US" dirty="0" smtClean="0"/>
              <a:t> </a:t>
            </a:r>
            <a:r>
              <a:rPr lang="en-US" dirty="0"/>
              <a:t>-    Adder head or cobra head appearance.</a:t>
            </a:r>
          </a:p>
          <a:p>
            <a:r>
              <a:rPr lang="en-US" dirty="0" err="1" smtClean="0"/>
              <a:t>Cystoscopy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transluscent</a:t>
            </a:r>
            <a:r>
              <a:rPr lang="en-US" dirty="0"/>
              <a:t> thin walled cyst surrounding the </a:t>
            </a:r>
            <a:r>
              <a:rPr lang="en-US" dirty="0" err="1"/>
              <a:t>ureteric</a:t>
            </a:r>
            <a:r>
              <a:rPr lang="en-US" dirty="0"/>
              <a:t> orifice</a:t>
            </a:r>
          </a:p>
          <a:p>
            <a:r>
              <a:rPr lang="en-US" dirty="0" err="1" smtClean="0"/>
              <a:t>Tt</a:t>
            </a:r>
            <a:r>
              <a:rPr lang="en-US" dirty="0"/>
              <a:t>. -      </a:t>
            </a:r>
            <a:r>
              <a:rPr lang="en-US" dirty="0" err="1"/>
              <a:t>Cystoscopic</a:t>
            </a:r>
            <a:r>
              <a:rPr lang="en-US" dirty="0"/>
              <a:t> </a:t>
            </a:r>
            <a:r>
              <a:rPr lang="en-US" dirty="0" err="1"/>
              <a:t>ureteric</a:t>
            </a:r>
            <a:r>
              <a:rPr lang="en-US" dirty="0"/>
              <a:t> </a:t>
            </a:r>
            <a:r>
              <a:rPr lang="en-US" dirty="0" err="1"/>
              <a:t>meatotomy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Renal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Associated with  Blunt injury abdomen</a:t>
            </a:r>
          </a:p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err="1"/>
              <a:t>extraperitoneal</a:t>
            </a:r>
            <a:endParaRPr lang="en-US" dirty="0"/>
          </a:p>
          <a:p>
            <a:pPr>
              <a:buNone/>
            </a:pPr>
            <a:r>
              <a:rPr lang="en-US" dirty="0"/>
              <a:t>   </a:t>
            </a:r>
            <a:r>
              <a:rPr lang="en-US" dirty="0" smtClean="0"/>
              <a:t> </a:t>
            </a:r>
            <a:r>
              <a:rPr lang="en-US" b="1" dirty="0"/>
              <a:t>Types- </a:t>
            </a:r>
            <a:r>
              <a:rPr lang="en-US" dirty="0"/>
              <a:t>  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small &amp; large </a:t>
            </a:r>
            <a:r>
              <a:rPr lang="en-US" dirty="0" err="1"/>
              <a:t>subcapsular</a:t>
            </a:r>
            <a:endParaRPr lang="en-US" dirty="0"/>
          </a:p>
          <a:p>
            <a:r>
              <a:rPr lang="en-US" dirty="0" smtClean="0"/>
              <a:t>Cortical </a:t>
            </a:r>
            <a:r>
              <a:rPr lang="en-US" dirty="0"/>
              <a:t>laceration</a:t>
            </a:r>
          </a:p>
          <a:p>
            <a:r>
              <a:rPr lang="en-US" dirty="0" smtClean="0"/>
              <a:t>Laceration </a:t>
            </a:r>
            <a:r>
              <a:rPr lang="en-US" dirty="0"/>
              <a:t>with </a:t>
            </a:r>
            <a:r>
              <a:rPr lang="en-US" dirty="0" err="1"/>
              <a:t>haematoma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 smtClean="0"/>
              <a:t>Medullary</a:t>
            </a:r>
            <a:r>
              <a:rPr lang="en-US" dirty="0" smtClean="0"/>
              <a:t> </a:t>
            </a:r>
            <a:r>
              <a:rPr lang="en-US" dirty="0"/>
              <a:t>laceration with bleeding in to pelvis</a:t>
            </a:r>
          </a:p>
          <a:p>
            <a:r>
              <a:rPr lang="en-US" dirty="0"/>
              <a:t> </a:t>
            </a:r>
            <a:r>
              <a:rPr lang="en-US" dirty="0" err="1" smtClean="0"/>
              <a:t>Cortico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medullary</a:t>
            </a:r>
            <a:r>
              <a:rPr lang="en-US" dirty="0"/>
              <a:t> complete laceration</a:t>
            </a:r>
          </a:p>
          <a:p>
            <a:r>
              <a:rPr lang="en-US" dirty="0"/>
              <a:t> </a:t>
            </a:r>
            <a:r>
              <a:rPr lang="en-US" dirty="0" err="1" smtClean="0"/>
              <a:t>Hilar</a:t>
            </a:r>
            <a:r>
              <a:rPr lang="en-US" dirty="0" smtClean="0"/>
              <a:t> </a:t>
            </a:r>
            <a:r>
              <a:rPr lang="en-US" dirty="0"/>
              <a:t>injury – most dangerous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Renal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Clinical features</a:t>
            </a:r>
          </a:p>
          <a:p>
            <a:r>
              <a:rPr lang="en-US" dirty="0" smtClean="0"/>
              <a:t>Features </a:t>
            </a:r>
            <a:r>
              <a:rPr lang="en-US" dirty="0"/>
              <a:t>of Shock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Haematuria</a:t>
            </a:r>
            <a:r>
              <a:rPr lang="en-US" dirty="0" smtClean="0"/>
              <a:t> </a:t>
            </a:r>
            <a:r>
              <a:rPr lang="en-US" dirty="0"/>
              <a:t>, sometimes delayed profuse </a:t>
            </a:r>
            <a:r>
              <a:rPr lang="en-US" dirty="0" err="1"/>
              <a:t>haemorrhage</a:t>
            </a:r>
            <a:r>
              <a:rPr lang="en-US" dirty="0"/>
              <a:t> ( </a:t>
            </a:r>
            <a:r>
              <a:rPr lang="en-US" dirty="0" err="1"/>
              <a:t>haematuria</a:t>
            </a:r>
            <a:r>
              <a:rPr lang="en-US" dirty="0"/>
              <a:t> between 3</a:t>
            </a:r>
            <a:r>
              <a:rPr lang="en-US" baseline="30000" dirty="0"/>
              <a:t>rd</a:t>
            </a:r>
            <a:r>
              <a:rPr lang="en-US" dirty="0"/>
              <a:t> day &amp; 3</a:t>
            </a:r>
            <a:r>
              <a:rPr lang="en-US" baseline="30000" dirty="0"/>
              <a:t>rd</a:t>
            </a:r>
            <a:r>
              <a:rPr lang="en-US" dirty="0"/>
              <a:t> week), clot </a:t>
            </a:r>
            <a:r>
              <a:rPr lang="en-US" dirty="0" smtClean="0"/>
              <a:t>colic</a:t>
            </a:r>
          </a:p>
          <a:p>
            <a:r>
              <a:rPr lang="en-US" dirty="0" smtClean="0"/>
              <a:t> Swelling </a:t>
            </a:r>
            <a:r>
              <a:rPr lang="en-US" dirty="0"/>
              <a:t>&amp; tenderness in loin.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Paralytic </a:t>
            </a:r>
            <a:r>
              <a:rPr lang="en-US" dirty="0" err="1"/>
              <a:t>ileus</a:t>
            </a:r>
            <a:r>
              <a:rPr lang="en-US" dirty="0"/>
              <a:t> with abdominal distension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b="1" dirty="0" smtClean="0"/>
              <a:t>ANATOMY</a:t>
            </a:r>
          </a:p>
          <a:p>
            <a:r>
              <a:rPr lang="en-US" sz="11200" dirty="0" smtClean="0"/>
              <a:t>Situated </a:t>
            </a:r>
            <a:r>
              <a:rPr lang="en-US" sz="11200" dirty="0" err="1" smtClean="0"/>
              <a:t>retroperitonially</a:t>
            </a:r>
            <a:r>
              <a:rPr lang="en-US" sz="11200" dirty="0" smtClean="0"/>
              <a:t> in the posterior abdominal wall one on each side of vertebral column.</a:t>
            </a:r>
          </a:p>
          <a:p>
            <a:r>
              <a:rPr lang="en-US" sz="11200" dirty="0" smtClean="0"/>
              <a:t>Extends from upper border of T12 to the centre of the body of L3 vertebra.</a:t>
            </a:r>
            <a:endParaRPr lang="en-US" sz="11200" dirty="0"/>
          </a:p>
          <a:p>
            <a:r>
              <a:rPr lang="en-US" sz="11200" dirty="0" smtClean="0"/>
              <a:t>11 </a:t>
            </a:r>
            <a:r>
              <a:rPr lang="en-US" sz="11200" dirty="0"/>
              <a:t>cm long ,6cm broad,3cm thick</a:t>
            </a:r>
            <a:r>
              <a:rPr lang="en-US" sz="11200" dirty="0" smtClean="0"/>
              <a:t>, lateral </a:t>
            </a:r>
            <a:r>
              <a:rPr lang="en-US" sz="11200" dirty="0"/>
              <a:t>border convex, medial </a:t>
            </a:r>
            <a:r>
              <a:rPr lang="en-US" sz="11200" dirty="0" smtClean="0"/>
              <a:t>border </a:t>
            </a:r>
            <a:r>
              <a:rPr lang="en-US" sz="11200" dirty="0"/>
              <a:t>concave with a </a:t>
            </a:r>
            <a:r>
              <a:rPr lang="en-US" sz="11200" dirty="0" err="1"/>
              <a:t>hylum</a:t>
            </a:r>
            <a:r>
              <a:rPr lang="en-US" sz="11200" dirty="0"/>
              <a:t> </a:t>
            </a:r>
            <a:r>
              <a:rPr lang="en-US" sz="11200" dirty="0" smtClean="0"/>
              <a:t>.</a:t>
            </a:r>
          </a:p>
          <a:p>
            <a:r>
              <a:rPr lang="en-US" sz="11200" dirty="0" smtClean="0"/>
              <a:t>Structures </a:t>
            </a:r>
            <a:r>
              <a:rPr lang="en-US" sz="11200" dirty="0"/>
              <a:t>in </a:t>
            </a:r>
            <a:r>
              <a:rPr lang="en-US" sz="11200" dirty="0" err="1"/>
              <a:t>hylum</a:t>
            </a:r>
            <a:r>
              <a:rPr lang="en-US" sz="11200" dirty="0"/>
              <a:t> – renal artery ,renal vein</a:t>
            </a:r>
            <a:r>
              <a:rPr lang="en-US" sz="11200" dirty="0" smtClean="0"/>
              <a:t>, renal </a:t>
            </a:r>
            <a:r>
              <a:rPr lang="en-US" sz="11200" dirty="0"/>
              <a:t>pelvis</a:t>
            </a:r>
            <a:r>
              <a:rPr lang="en-US" sz="11200" dirty="0" smtClean="0"/>
              <a:t>.</a:t>
            </a:r>
          </a:p>
          <a:p>
            <a:r>
              <a:rPr lang="en-US" sz="11200" dirty="0" smtClean="0"/>
              <a:t>upper </a:t>
            </a:r>
            <a:r>
              <a:rPr lang="en-US" sz="11200" dirty="0"/>
              <a:t>pole –suprarenal gland</a:t>
            </a:r>
            <a:r>
              <a:rPr lang="en-US" sz="11200" dirty="0" smtClean="0"/>
              <a:t>,</a:t>
            </a:r>
          </a:p>
          <a:p>
            <a:r>
              <a:rPr lang="en-US" sz="11200" dirty="0" smtClean="0"/>
              <a:t> </a:t>
            </a:r>
            <a:r>
              <a:rPr lang="en-US" sz="11200" dirty="0"/>
              <a:t>lower pole- 1inch above iliac crest</a:t>
            </a:r>
          </a:p>
          <a:p>
            <a:r>
              <a:rPr lang="en-US" sz="11200" dirty="0"/>
              <a:t>Capacity of renal pelvis-  10ml</a:t>
            </a:r>
          </a:p>
          <a:p>
            <a:pPr>
              <a:buNone/>
            </a:pPr>
            <a:r>
              <a:rPr lang="en-US" sz="11200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Renal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Investigations </a:t>
            </a:r>
          </a:p>
          <a:p>
            <a:r>
              <a:rPr lang="en-US" dirty="0" smtClean="0"/>
              <a:t>CT  </a:t>
            </a:r>
            <a:r>
              <a:rPr lang="en-US" dirty="0"/>
              <a:t>Scan  -   Grading of injury, Associated injuries,  functions of kidney.</a:t>
            </a:r>
          </a:p>
          <a:p>
            <a:r>
              <a:rPr lang="en-US" dirty="0" smtClean="0"/>
              <a:t>USG </a:t>
            </a:r>
            <a:r>
              <a:rPr lang="en-US" dirty="0"/>
              <a:t>Abdomen   -  site&amp; type of injury., </a:t>
            </a:r>
            <a:r>
              <a:rPr lang="en-US" dirty="0" err="1" smtClean="0"/>
              <a:t>haemoperitoneum</a:t>
            </a:r>
            <a:r>
              <a:rPr lang="en-US" dirty="0"/>
              <a:t>, associated </a:t>
            </a:r>
            <a:r>
              <a:rPr lang="en-US" dirty="0" smtClean="0"/>
              <a:t>injuries, effect of therapy by repeating it</a:t>
            </a:r>
            <a:r>
              <a:rPr lang="en-US" dirty="0"/>
              <a:t>.</a:t>
            </a:r>
          </a:p>
          <a:p>
            <a:r>
              <a:rPr lang="en-US" dirty="0" smtClean="0"/>
              <a:t>IVU     </a:t>
            </a:r>
            <a:r>
              <a:rPr lang="en-US" dirty="0"/>
              <a:t>-     Functions of  injured&amp; normal Kidney , </a:t>
            </a:r>
          </a:p>
          <a:p>
            <a:r>
              <a:rPr lang="en-US" dirty="0" smtClean="0"/>
              <a:t>RFT     </a:t>
            </a:r>
            <a:r>
              <a:rPr lang="en-US" dirty="0"/>
              <a:t>-    Blood  Urea, </a:t>
            </a:r>
            <a:r>
              <a:rPr lang="en-US" dirty="0" err="1"/>
              <a:t>Creatinine</a:t>
            </a:r>
            <a:r>
              <a:rPr lang="en-US" dirty="0"/>
              <a:t>, electrolytes, </a:t>
            </a:r>
            <a:r>
              <a:rPr lang="en-US" dirty="0" err="1"/>
              <a:t>haematocrit</a:t>
            </a:r>
            <a:r>
              <a:rPr lang="en-US" dirty="0"/>
              <a:t>, blood </a:t>
            </a:r>
            <a:r>
              <a:rPr lang="en-US" dirty="0" smtClean="0"/>
              <a:t>Grouping</a:t>
            </a:r>
            <a:r>
              <a:rPr lang="en-US" dirty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Other -    Chest X-ray, CT, </a:t>
            </a:r>
            <a:r>
              <a:rPr lang="en-US" dirty="0" smtClean="0"/>
              <a:t>plain </a:t>
            </a:r>
            <a:r>
              <a:rPr lang="en-US" dirty="0"/>
              <a:t>X-ray abdomen </a:t>
            </a:r>
            <a:r>
              <a:rPr lang="en-US" dirty="0" smtClean="0"/>
              <a:t>.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Renal injuries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Treatment</a:t>
            </a:r>
          </a:p>
          <a:p>
            <a:r>
              <a:rPr lang="en-US" dirty="0" smtClean="0"/>
              <a:t>Conservative </a:t>
            </a:r>
            <a:r>
              <a:rPr lang="en-US" dirty="0"/>
              <a:t>-  catheterization, blood transfusion, monitor vital signs, urea, </a:t>
            </a:r>
            <a:r>
              <a:rPr lang="en-US" dirty="0" err="1"/>
              <a:t>creatinine</a:t>
            </a:r>
            <a:r>
              <a:rPr lang="en-US" dirty="0"/>
              <a:t>  etc..</a:t>
            </a:r>
          </a:p>
          <a:p>
            <a:r>
              <a:rPr lang="en-US" dirty="0" smtClean="0"/>
              <a:t> </a:t>
            </a:r>
            <a:r>
              <a:rPr lang="en-US" dirty="0"/>
              <a:t>Surgical-  indications- blood loss, </a:t>
            </a:r>
            <a:r>
              <a:rPr lang="en-US" dirty="0" err="1"/>
              <a:t>haematoma</a:t>
            </a:r>
            <a:r>
              <a:rPr lang="en-US" dirty="0"/>
              <a:t>,  </a:t>
            </a:r>
            <a:r>
              <a:rPr lang="en-US" dirty="0" err="1"/>
              <a:t>hilar</a:t>
            </a:r>
            <a:r>
              <a:rPr lang="en-US" dirty="0"/>
              <a:t> injury</a:t>
            </a:r>
          </a:p>
          <a:p>
            <a:r>
              <a:rPr lang="en-US" dirty="0" smtClean="0"/>
              <a:t>10- </a:t>
            </a:r>
            <a:r>
              <a:rPr lang="en-US" dirty="0"/>
              <a:t>20 %  cases </a:t>
            </a:r>
            <a:r>
              <a:rPr lang="en-US" dirty="0" smtClean="0"/>
              <a:t>-Gentle </a:t>
            </a:r>
            <a:r>
              <a:rPr lang="en-US" dirty="0"/>
              <a:t>suturing, </a:t>
            </a:r>
            <a:r>
              <a:rPr lang="en-US" dirty="0" err="1" smtClean="0"/>
              <a:t>Nephrostomy</a:t>
            </a:r>
            <a:r>
              <a:rPr lang="en-US" dirty="0"/>
              <a:t>, </a:t>
            </a:r>
            <a:r>
              <a:rPr lang="en-US" dirty="0" smtClean="0"/>
              <a:t>                                                </a:t>
            </a:r>
            <a:r>
              <a:rPr lang="en-US" dirty="0" err="1"/>
              <a:t>Nephrectomy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THANK YOU, </a:t>
            </a:r>
          </a:p>
          <a:p>
            <a:pPr marL="0" indent="0">
              <a:buNone/>
            </a:pPr>
            <a:r>
              <a:rPr lang="en-US" dirty="0"/>
              <a:t>                        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</a:t>
            </a:r>
            <a:r>
              <a:rPr lang="en-US" b="1" dirty="0"/>
              <a:t>DR. PANCHAJANI.R,</a:t>
            </a:r>
          </a:p>
          <a:p>
            <a:pPr marL="0" indent="0">
              <a:buNone/>
            </a:pPr>
            <a:r>
              <a:rPr lang="en-US" b="1" dirty="0"/>
              <a:t>                                           Associate professor,</a:t>
            </a:r>
          </a:p>
          <a:p>
            <a:pPr marL="0" indent="0">
              <a:buNone/>
            </a:pPr>
            <a:r>
              <a:rPr lang="en-US" b="1" dirty="0"/>
              <a:t>                                              Dept. of Surgery,</a:t>
            </a:r>
          </a:p>
          <a:p>
            <a:pPr marL="0" indent="0">
              <a:buNone/>
            </a:pPr>
            <a:r>
              <a:rPr lang="en-US" b="1" dirty="0"/>
              <a:t>                                                SKHMC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Renal angle- </a:t>
            </a:r>
            <a:r>
              <a:rPr lang="en-US" dirty="0" smtClean="0"/>
              <a:t>angle between the 12</a:t>
            </a:r>
            <a:r>
              <a:rPr lang="en-US" baseline="30000" dirty="0" smtClean="0"/>
              <a:t>th</a:t>
            </a:r>
            <a:r>
              <a:rPr lang="en-US" dirty="0" smtClean="0"/>
              <a:t>rib &amp; outer border of </a:t>
            </a:r>
            <a:r>
              <a:rPr lang="en-US" dirty="0" err="1" smtClean="0"/>
              <a:t>sacrospinalis</a:t>
            </a:r>
            <a:r>
              <a:rPr lang="en-US" dirty="0" smtClean="0"/>
              <a:t>.  </a:t>
            </a:r>
          </a:p>
          <a:p>
            <a:pPr>
              <a:buNone/>
            </a:pPr>
            <a:r>
              <a:rPr lang="en-US" dirty="0" smtClean="0"/>
              <a:t>      Pressure over this point elicits pain in kidney lesions.</a:t>
            </a:r>
          </a:p>
          <a:p>
            <a:r>
              <a:rPr lang="en-US" dirty="0" err="1" smtClean="0"/>
              <a:t>Hepato</a:t>
            </a:r>
            <a:r>
              <a:rPr lang="en-US" dirty="0" smtClean="0"/>
              <a:t> renal pouch-  related to upper pole of kidney. collection of </a:t>
            </a:r>
            <a:r>
              <a:rPr lang="en-US" dirty="0" err="1" smtClean="0"/>
              <a:t>extravasated</a:t>
            </a:r>
            <a:r>
              <a:rPr lang="en-US" dirty="0" smtClean="0"/>
              <a:t>  fluid in this pouch following liver&amp; </a:t>
            </a:r>
            <a:r>
              <a:rPr lang="en-US" dirty="0" err="1" smtClean="0"/>
              <a:t>biliary</a:t>
            </a:r>
            <a:r>
              <a:rPr lang="en-US" dirty="0" smtClean="0"/>
              <a:t> tract surgeries.</a:t>
            </a:r>
          </a:p>
          <a:p>
            <a:r>
              <a:rPr lang="en-US" dirty="0" smtClean="0"/>
              <a:t>Outer brownish cortex , inner pale medulla </a:t>
            </a:r>
          </a:p>
          <a:p>
            <a:r>
              <a:rPr lang="en-US" b="1" dirty="0" smtClean="0"/>
              <a:t>Pelvis</a:t>
            </a:r>
            <a:r>
              <a:rPr lang="en-US" dirty="0" smtClean="0"/>
              <a:t> divides 2-3 major calyces which then divides in to 7-13 minor calyces.</a:t>
            </a:r>
          </a:p>
          <a:p>
            <a:r>
              <a:rPr lang="en-US" dirty="0" smtClean="0"/>
              <a:t>Each kidney – 1-3 million </a:t>
            </a:r>
            <a:r>
              <a:rPr lang="en-US" dirty="0" err="1" smtClean="0"/>
              <a:t>Uriniferous</a:t>
            </a:r>
            <a:r>
              <a:rPr lang="en-US" dirty="0" smtClean="0"/>
              <a:t> tubules, each has a Collecting part(Collecting tubule) &amp;  </a:t>
            </a:r>
            <a:r>
              <a:rPr lang="en-US" dirty="0" err="1" smtClean="0"/>
              <a:t>Secretory</a:t>
            </a:r>
            <a:r>
              <a:rPr lang="en-US" dirty="0" smtClean="0"/>
              <a:t> part( </a:t>
            </a:r>
            <a:r>
              <a:rPr lang="en-US" dirty="0" err="1" smtClean="0"/>
              <a:t>Nephrones</a:t>
            </a:r>
            <a:r>
              <a:rPr lang="en-US" dirty="0" smtClean="0"/>
              <a:t> 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Blood supply-  </a:t>
            </a:r>
            <a:r>
              <a:rPr lang="en-US" dirty="0" smtClean="0"/>
              <a:t>Renal artery arises from abdominal aorta.(between L</a:t>
            </a:r>
            <a:r>
              <a:rPr lang="en-US" baseline="-25000" dirty="0" smtClean="0"/>
              <a:t>1</a:t>
            </a:r>
            <a:r>
              <a:rPr lang="en-US" dirty="0" smtClean="0"/>
              <a:t>-L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95% of abdominal aneurism arises below the level of origin of  Renal artery.</a:t>
            </a:r>
          </a:p>
          <a:p>
            <a:r>
              <a:rPr lang="en-US" b="1" dirty="0" smtClean="0"/>
              <a:t>Nerve supply-     </a:t>
            </a:r>
            <a:r>
              <a:rPr lang="en-US" dirty="0" smtClean="0"/>
              <a:t>T</a:t>
            </a:r>
            <a:r>
              <a:rPr lang="en-US" baseline="-25000" dirty="0" smtClean="0"/>
              <a:t>10, 11,12</a:t>
            </a:r>
            <a:r>
              <a:rPr lang="en-US" dirty="0" smtClean="0"/>
              <a:t>  </a:t>
            </a:r>
          </a:p>
          <a:p>
            <a:r>
              <a:rPr lang="en-US" dirty="0" smtClean="0"/>
              <a:t>L</a:t>
            </a:r>
            <a:r>
              <a:rPr lang="en-US" b="1" dirty="0" smtClean="0"/>
              <a:t>ymphati</a:t>
            </a:r>
            <a:r>
              <a:rPr lang="en-US" dirty="0" smtClean="0"/>
              <a:t>c drainage-  Para-aortic nodes.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URETER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/>
              <a:t>25- 30 cm </a:t>
            </a:r>
            <a:r>
              <a:rPr lang="en-US" sz="3400" b="1" dirty="0" smtClean="0"/>
              <a:t>long,3-4mm in diameter</a:t>
            </a:r>
            <a:r>
              <a:rPr lang="en-US" sz="3400" dirty="0" smtClean="0"/>
              <a:t>. </a:t>
            </a:r>
          </a:p>
          <a:p>
            <a:r>
              <a:rPr lang="en-US" sz="3400" dirty="0" smtClean="0"/>
              <a:t> </a:t>
            </a:r>
            <a:r>
              <a:rPr lang="en-US" sz="3400" dirty="0"/>
              <a:t>Begins with in the renal sinus as a funnel -shaped dilatation called renal pelvis. It open at the lateral wall of the </a:t>
            </a:r>
            <a:r>
              <a:rPr lang="en-US" sz="3400" dirty="0" err="1"/>
              <a:t>trigone</a:t>
            </a:r>
            <a:r>
              <a:rPr lang="en-US" sz="3400" dirty="0"/>
              <a:t> of the urinary bladder</a:t>
            </a:r>
            <a:r>
              <a:rPr lang="en-US" sz="3400" dirty="0" smtClean="0"/>
              <a:t>. Not attached to any fixed structures. so easily displaced or obstructed</a:t>
            </a:r>
          </a:p>
          <a:p>
            <a:r>
              <a:rPr lang="en-US" sz="3400" dirty="0" smtClean="0"/>
              <a:t> In </a:t>
            </a:r>
            <a:r>
              <a:rPr lang="en-US" sz="3400" dirty="0"/>
              <a:t>females uterine artery crosses the </a:t>
            </a:r>
            <a:r>
              <a:rPr lang="en-US" sz="3400" dirty="0" err="1"/>
              <a:t>ureter</a:t>
            </a:r>
            <a:r>
              <a:rPr lang="en-US" sz="3400" dirty="0"/>
              <a:t> about 2cm lateral to the cervix. (important in hysterectomy)</a:t>
            </a:r>
          </a:p>
          <a:p>
            <a:r>
              <a:rPr lang="en-US" sz="3400" dirty="0" smtClean="0"/>
              <a:t> </a:t>
            </a:r>
            <a:r>
              <a:rPr lang="en-US" sz="3400" b="1" dirty="0" smtClean="0"/>
              <a:t>Normal sites of constrictions </a:t>
            </a:r>
            <a:r>
              <a:rPr lang="en-US" sz="3400" dirty="0" smtClean="0"/>
              <a:t>-  </a:t>
            </a:r>
            <a:r>
              <a:rPr lang="en-US" sz="3400" dirty="0"/>
              <a:t>PUJ,  At the brim of lesser pelvis, </a:t>
            </a:r>
            <a:r>
              <a:rPr lang="en-US" sz="3400" dirty="0" smtClean="0"/>
              <a:t>Along </a:t>
            </a:r>
            <a:r>
              <a:rPr lang="en-US" sz="3400" dirty="0"/>
              <a:t>its passage through the bladder wall. </a:t>
            </a:r>
          </a:p>
          <a:p>
            <a:r>
              <a:rPr lang="en-US" sz="3400" b="1" dirty="0"/>
              <a:t>Arteria</a:t>
            </a:r>
            <a:r>
              <a:rPr lang="en-US" sz="3400" dirty="0"/>
              <a:t>l supply – upper- branches of renal &amp; adrenal arteries,</a:t>
            </a:r>
          </a:p>
          <a:p>
            <a:pPr>
              <a:buNone/>
            </a:pPr>
            <a:r>
              <a:rPr lang="en-US" sz="3400" dirty="0" smtClean="0"/>
              <a:t>                 middle- </a:t>
            </a:r>
            <a:r>
              <a:rPr lang="en-US" sz="3400" dirty="0"/>
              <a:t>branches of arteries of posterior abdominal wall.</a:t>
            </a:r>
          </a:p>
          <a:p>
            <a:pPr>
              <a:buNone/>
            </a:pPr>
            <a:r>
              <a:rPr lang="en-US" sz="3400" dirty="0" smtClean="0"/>
              <a:t>                 Lower(pelvic </a:t>
            </a:r>
            <a:r>
              <a:rPr lang="en-US" sz="3400" dirty="0"/>
              <a:t>part) -  branches of internal iliac </a:t>
            </a:r>
            <a:r>
              <a:rPr lang="en-US" sz="3400" dirty="0" smtClean="0"/>
              <a:t>arteries</a:t>
            </a:r>
          </a:p>
          <a:p>
            <a:r>
              <a:rPr lang="en-US" sz="3400" dirty="0" smtClean="0"/>
              <a:t>The </a:t>
            </a:r>
            <a:r>
              <a:rPr lang="en-US" sz="3400" dirty="0"/>
              <a:t>mean size of </a:t>
            </a:r>
            <a:r>
              <a:rPr lang="en-US" sz="3400" dirty="0" err="1"/>
              <a:t>ureters</a:t>
            </a:r>
            <a:r>
              <a:rPr lang="en-US" sz="3400" dirty="0"/>
              <a:t> on obstructed side was 7mm, stones  less than or about 5mm in size can pass through the urinary tract on their </a:t>
            </a:r>
            <a:r>
              <a:rPr lang="en-US" sz="3400" dirty="0" smtClean="0"/>
              <a:t>own.</a:t>
            </a:r>
            <a:endParaRPr lang="en-US" sz="3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INVESTIGATIONS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Blood – RFT-  urea, </a:t>
            </a:r>
            <a:r>
              <a:rPr lang="en-US" b="1" dirty="0" err="1" smtClean="0"/>
              <a:t>creatinine</a:t>
            </a:r>
            <a:r>
              <a:rPr lang="en-US" b="1" dirty="0" smtClean="0"/>
              <a:t>, BUN, 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Urine  - microscopic, macroscopic, cytological, </a:t>
            </a:r>
            <a:r>
              <a:rPr lang="en-US" b="1" dirty="0" err="1" smtClean="0"/>
              <a:t>bacteriological,biochemical</a:t>
            </a:r>
            <a:r>
              <a:rPr lang="en-US" b="1" dirty="0" smtClean="0"/>
              <a:t> </a:t>
            </a:r>
          </a:p>
          <a:p>
            <a:pPr marL="514350" indent="-514350">
              <a:buAutoNum type="arabicPeriod" startAt="3"/>
            </a:pPr>
            <a:r>
              <a:rPr lang="en-US" b="1" dirty="0" smtClean="0"/>
              <a:t>Plain </a:t>
            </a:r>
            <a:r>
              <a:rPr lang="en-US" b="1" dirty="0"/>
              <a:t>X-ray--   KUB </a:t>
            </a:r>
            <a:endParaRPr lang="en-US" b="1" dirty="0" smtClean="0"/>
          </a:p>
          <a:p>
            <a:pPr marL="514350" indent="-514350"/>
            <a:r>
              <a:rPr lang="en-US" dirty="0" smtClean="0"/>
              <a:t>Taken in supine position which cover pubic </a:t>
            </a:r>
            <a:r>
              <a:rPr lang="en-US" dirty="0" err="1" smtClean="0"/>
              <a:t>symphysis</a:t>
            </a:r>
            <a:r>
              <a:rPr lang="en-US" dirty="0" smtClean="0"/>
              <a:t> &amp; lower 2 ribs</a:t>
            </a:r>
          </a:p>
          <a:p>
            <a:pPr lvl="0"/>
            <a:r>
              <a:rPr lang="en-US" dirty="0" smtClean="0"/>
              <a:t>Bony </a:t>
            </a:r>
            <a:r>
              <a:rPr lang="en-US" dirty="0"/>
              <a:t>parts looked any abnormality</a:t>
            </a:r>
          </a:p>
          <a:p>
            <a:pPr lvl="0"/>
            <a:r>
              <a:rPr lang="en-US" dirty="0"/>
              <a:t>Kidney shadow-   visualized in plain x-ray KUB due to difference in the </a:t>
            </a:r>
            <a:r>
              <a:rPr lang="en-US" dirty="0" smtClean="0"/>
              <a:t>  </a:t>
            </a:r>
            <a:r>
              <a:rPr lang="en-US" dirty="0"/>
              <a:t>density between kidney (high </a:t>
            </a:r>
            <a:r>
              <a:rPr lang="en-US" dirty="0" err="1"/>
              <a:t>vascularity</a:t>
            </a:r>
            <a:r>
              <a:rPr lang="en-US" dirty="0"/>
              <a:t>) &amp; </a:t>
            </a:r>
            <a:r>
              <a:rPr lang="en-US" dirty="0" err="1"/>
              <a:t>perinephric</a:t>
            </a:r>
            <a:r>
              <a:rPr lang="en-US" dirty="0"/>
              <a:t> fat(low </a:t>
            </a:r>
            <a:r>
              <a:rPr lang="en-US" dirty="0" err="1"/>
              <a:t>vascularity</a:t>
            </a:r>
            <a:r>
              <a:rPr lang="en-US" dirty="0"/>
              <a:t>). </a:t>
            </a:r>
          </a:p>
          <a:p>
            <a:r>
              <a:rPr lang="en-US" dirty="0" smtClean="0"/>
              <a:t> </a:t>
            </a:r>
            <a:r>
              <a:rPr lang="en-US" dirty="0"/>
              <a:t>Findings noted are size, location, calcification &amp; stones.</a:t>
            </a:r>
          </a:p>
          <a:p>
            <a:r>
              <a:rPr lang="en-US" dirty="0"/>
              <a:t> </a:t>
            </a:r>
            <a:r>
              <a:rPr lang="en-US" dirty="0" err="1" smtClean="0"/>
              <a:t>Perinephric</a:t>
            </a:r>
            <a:r>
              <a:rPr lang="en-US" dirty="0" smtClean="0"/>
              <a:t> </a:t>
            </a:r>
            <a:r>
              <a:rPr lang="en-US" dirty="0"/>
              <a:t>fat is absent in children so kidney shadows </a:t>
            </a:r>
            <a:r>
              <a:rPr lang="en-US" dirty="0" smtClean="0"/>
              <a:t> are not visualized.                               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Psoas</a:t>
            </a:r>
            <a:r>
              <a:rPr lang="en-US" dirty="0"/>
              <a:t> shadow  </a:t>
            </a:r>
            <a:r>
              <a:rPr lang="en-US" dirty="0" err="1" smtClean="0"/>
              <a:t>visualised</a:t>
            </a:r>
            <a:r>
              <a:rPr lang="en-US" dirty="0" smtClean="0"/>
              <a:t> in normal KUB. Obliterated in enlarged kidney, TB spine, </a:t>
            </a:r>
            <a:r>
              <a:rPr lang="en-US" dirty="0" err="1" smtClean="0"/>
              <a:t>psoasabscess</a:t>
            </a:r>
            <a:r>
              <a:rPr lang="en-US" dirty="0" smtClean="0"/>
              <a:t>, scoliosis, Ca, </a:t>
            </a:r>
            <a:r>
              <a:rPr lang="en-US" dirty="0" err="1" smtClean="0"/>
              <a:t>splenic</a:t>
            </a:r>
            <a:r>
              <a:rPr lang="en-US" dirty="0" smtClean="0"/>
              <a:t> injury.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 smtClean="0"/>
              <a:t>Ureteric</a:t>
            </a:r>
            <a:r>
              <a:rPr lang="en-US" dirty="0" smtClean="0"/>
              <a:t> </a:t>
            </a:r>
            <a:r>
              <a:rPr lang="en-US" dirty="0"/>
              <a:t>line– looked for any radio opaque shadow( </a:t>
            </a:r>
            <a:r>
              <a:rPr lang="en-US" dirty="0" err="1" smtClean="0"/>
              <a:t>ureteric</a:t>
            </a:r>
            <a:r>
              <a:rPr lang="en-US" dirty="0" smtClean="0"/>
              <a:t> stone </a:t>
            </a:r>
            <a:r>
              <a:rPr lang="en-US" dirty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Any lesion in bladder, prostate, </a:t>
            </a:r>
            <a:r>
              <a:rPr lang="en-US" dirty="0" smtClean="0"/>
              <a:t>urethral areas.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4.   </a:t>
            </a:r>
            <a:r>
              <a:rPr lang="en-US" b="1" dirty="0"/>
              <a:t>Intra venous </a:t>
            </a:r>
            <a:r>
              <a:rPr lang="en-US" b="1" dirty="0" err="1" smtClean="0"/>
              <a:t>urogram</a:t>
            </a:r>
            <a:r>
              <a:rPr lang="en-US" b="1" dirty="0" smtClean="0"/>
              <a:t> (IVU/IVP)</a:t>
            </a:r>
            <a:endParaRPr lang="en-US" b="1" dirty="0"/>
          </a:p>
          <a:p>
            <a:r>
              <a:rPr lang="en-US" dirty="0"/>
              <a:t>	Renal </a:t>
            </a:r>
            <a:r>
              <a:rPr lang="en-US" dirty="0" err="1"/>
              <a:t>fuction</a:t>
            </a:r>
            <a:r>
              <a:rPr lang="en-US" dirty="0"/>
              <a:t> must be normal</a:t>
            </a:r>
          </a:p>
          <a:p>
            <a:r>
              <a:rPr lang="en-US" dirty="0"/>
              <a:t>	</a:t>
            </a:r>
            <a:r>
              <a:rPr lang="en-US" dirty="0" err="1"/>
              <a:t>Hydronephrosis</a:t>
            </a:r>
            <a:r>
              <a:rPr lang="en-US" dirty="0"/>
              <a:t>  -     clubbing of calyces</a:t>
            </a:r>
          </a:p>
          <a:p>
            <a:r>
              <a:rPr lang="en-US" dirty="0"/>
              <a:t>	Hoarse shoe kidney   -    flower vase appearance</a:t>
            </a:r>
          </a:p>
          <a:p>
            <a:r>
              <a:rPr lang="en-US" dirty="0"/>
              <a:t>	</a:t>
            </a:r>
            <a:r>
              <a:rPr lang="en-US" dirty="0" err="1"/>
              <a:t>Ureterocele</a:t>
            </a:r>
            <a:r>
              <a:rPr lang="en-US" dirty="0"/>
              <a:t>                   -  cobra head appearance</a:t>
            </a:r>
          </a:p>
          <a:p>
            <a:r>
              <a:rPr lang="en-US" dirty="0"/>
              <a:t>	Poly cystic kidney	-   spider leg appearance</a:t>
            </a:r>
          </a:p>
          <a:p>
            <a:r>
              <a:rPr lang="en-US" dirty="0"/>
              <a:t>	RCC	- irregular filling defect, spider leg </a:t>
            </a:r>
          </a:p>
          <a:p>
            <a:r>
              <a:rPr lang="en-US" dirty="0"/>
              <a:t>	To see functions of kidney  in stones , obstructions.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b="1" dirty="0"/>
              <a:t>3.  </a:t>
            </a:r>
            <a:r>
              <a:rPr lang="en-US" sz="9600" b="1" dirty="0" smtClean="0"/>
              <a:t> </a:t>
            </a:r>
            <a:r>
              <a:rPr lang="en-US" sz="9600" b="1" dirty="0"/>
              <a:t>Retrograde </a:t>
            </a:r>
            <a:r>
              <a:rPr lang="en-US" sz="9600" b="1" dirty="0" err="1"/>
              <a:t>pylography</a:t>
            </a:r>
            <a:r>
              <a:rPr lang="en-US" sz="9600" b="1" dirty="0"/>
              <a:t>(RGP</a:t>
            </a:r>
            <a:r>
              <a:rPr lang="en-US" sz="9600" dirty="0"/>
              <a:t>)</a:t>
            </a:r>
          </a:p>
          <a:p>
            <a:pPr>
              <a:buNone/>
            </a:pPr>
            <a:r>
              <a:rPr lang="en-US" sz="9600" dirty="0"/>
              <a:t>	 Urinary TB, </a:t>
            </a:r>
            <a:r>
              <a:rPr lang="en-US" sz="9600" dirty="0" err="1"/>
              <a:t>Urothelial</a:t>
            </a:r>
            <a:r>
              <a:rPr lang="en-US" sz="9600" dirty="0"/>
              <a:t> </a:t>
            </a:r>
            <a:r>
              <a:rPr lang="en-US" sz="9600" dirty="0" err="1"/>
              <a:t>tumours</a:t>
            </a:r>
            <a:endParaRPr lang="en-US" sz="9600" dirty="0"/>
          </a:p>
          <a:p>
            <a:pPr>
              <a:buNone/>
            </a:pPr>
            <a:r>
              <a:rPr lang="en-US" sz="9600" b="1" dirty="0" smtClean="0"/>
              <a:t>4</a:t>
            </a:r>
            <a:r>
              <a:rPr lang="en-US" sz="9600" b="1" dirty="0"/>
              <a:t>.  </a:t>
            </a:r>
            <a:r>
              <a:rPr lang="en-US" sz="9600" b="1" dirty="0" smtClean="0"/>
              <a:t> </a:t>
            </a:r>
            <a:r>
              <a:rPr lang="en-US" sz="9600" b="1" dirty="0"/>
              <a:t>Renal angiogram</a:t>
            </a:r>
          </a:p>
          <a:p>
            <a:pPr>
              <a:buNone/>
            </a:pPr>
            <a:r>
              <a:rPr lang="en-US" sz="9600" dirty="0"/>
              <a:t>  </a:t>
            </a:r>
            <a:r>
              <a:rPr lang="en-US" sz="9600" dirty="0" smtClean="0"/>
              <a:t>Indications</a:t>
            </a:r>
            <a:r>
              <a:rPr lang="en-US" sz="9600" dirty="0"/>
              <a:t>	</a:t>
            </a:r>
          </a:p>
          <a:p>
            <a:r>
              <a:rPr lang="en-US" sz="9600" dirty="0"/>
              <a:t>	Renal artery stenosis, RA </a:t>
            </a:r>
            <a:r>
              <a:rPr lang="en-US" sz="9600" dirty="0" err="1"/>
              <a:t>atheroma</a:t>
            </a:r>
            <a:r>
              <a:rPr lang="en-US" sz="9600" dirty="0"/>
              <a:t>, RA aneurysm ,RCC </a:t>
            </a:r>
          </a:p>
          <a:p>
            <a:r>
              <a:rPr lang="en-US" sz="9600" dirty="0"/>
              <a:t>	Arterial </a:t>
            </a:r>
            <a:r>
              <a:rPr lang="en-US" sz="9600" dirty="0" smtClean="0"/>
              <a:t>anomalies</a:t>
            </a:r>
          </a:p>
          <a:p>
            <a:pPr>
              <a:buNone/>
            </a:pPr>
            <a:r>
              <a:rPr lang="en-US" sz="9600" b="1" dirty="0" smtClean="0"/>
              <a:t>5</a:t>
            </a:r>
            <a:r>
              <a:rPr lang="en-US" sz="9600" b="1" dirty="0"/>
              <a:t>.    </a:t>
            </a:r>
            <a:r>
              <a:rPr lang="en-US" sz="9600" b="1" dirty="0" err="1"/>
              <a:t>Micturating</a:t>
            </a:r>
            <a:r>
              <a:rPr lang="en-US" sz="9600" b="1" dirty="0"/>
              <a:t> </a:t>
            </a:r>
            <a:r>
              <a:rPr lang="en-US" sz="9600" b="1" dirty="0" err="1"/>
              <a:t>cysto</a:t>
            </a:r>
            <a:r>
              <a:rPr lang="en-US" sz="9600" b="1" dirty="0"/>
              <a:t> </a:t>
            </a:r>
            <a:r>
              <a:rPr lang="en-US" sz="9600" b="1" dirty="0" err="1"/>
              <a:t>urethrography</a:t>
            </a:r>
            <a:r>
              <a:rPr lang="en-US" sz="9600" b="1" dirty="0"/>
              <a:t> (MCU)</a:t>
            </a:r>
          </a:p>
          <a:p>
            <a:pPr>
              <a:buNone/>
            </a:pPr>
            <a:r>
              <a:rPr lang="en-US" sz="9600" dirty="0"/>
              <a:t> </a:t>
            </a:r>
            <a:r>
              <a:rPr lang="en-US" sz="9600" dirty="0" smtClean="0"/>
              <a:t>Indications </a:t>
            </a:r>
            <a:r>
              <a:rPr lang="en-US" sz="9600" dirty="0"/>
              <a:t>	  </a:t>
            </a:r>
          </a:p>
          <a:p>
            <a:r>
              <a:rPr lang="en-US" sz="9600" dirty="0"/>
              <a:t>	</a:t>
            </a:r>
            <a:r>
              <a:rPr lang="en-US" sz="9600" dirty="0" err="1"/>
              <a:t>Vescico</a:t>
            </a:r>
            <a:r>
              <a:rPr lang="en-US" sz="9600" dirty="0"/>
              <a:t> </a:t>
            </a:r>
            <a:r>
              <a:rPr lang="en-US" sz="9600" dirty="0" err="1"/>
              <a:t>ureteric</a:t>
            </a:r>
            <a:r>
              <a:rPr lang="en-US" sz="9600" dirty="0"/>
              <a:t> reflux</a:t>
            </a:r>
          </a:p>
          <a:p>
            <a:r>
              <a:rPr lang="en-US" sz="9600" dirty="0"/>
              <a:t>	 Posterior urethral valves</a:t>
            </a:r>
          </a:p>
          <a:p>
            <a:pPr>
              <a:buNone/>
            </a:pPr>
            <a:r>
              <a:rPr lang="en-US" sz="9600" b="1" dirty="0" smtClean="0"/>
              <a:t>6</a:t>
            </a:r>
            <a:r>
              <a:rPr lang="en-US" sz="9600" b="1" dirty="0"/>
              <a:t>.     Ascending </a:t>
            </a:r>
            <a:r>
              <a:rPr lang="en-US" sz="9600" b="1" dirty="0" err="1"/>
              <a:t>urethrogram</a:t>
            </a:r>
            <a:endParaRPr lang="en-US" sz="9600" b="1" dirty="0"/>
          </a:p>
          <a:p>
            <a:r>
              <a:rPr lang="en-US" sz="9600" dirty="0"/>
              <a:t>	Stricture </a:t>
            </a:r>
            <a:r>
              <a:rPr lang="en-US" sz="9600" dirty="0" smtClean="0"/>
              <a:t>urethra</a:t>
            </a:r>
          </a:p>
          <a:p>
            <a:r>
              <a:rPr lang="en-US" sz="9600" b="1" dirty="0" smtClean="0"/>
              <a:t>USG</a:t>
            </a:r>
            <a:r>
              <a:rPr lang="en-US" sz="9600" b="1" dirty="0"/>
              <a:t>	</a:t>
            </a:r>
            <a:r>
              <a:rPr lang="en-US" sz="9600" b="1" dirty="0" smtClean="0"/>
              <a:t>- </a:t>
            </a:r>
            <a:r>
              <a:rPr lang="en-US" sz="9600" dirty="0" smtClean="0"/>
              <a:t>High resolution for size, thickness, obstructions</a:t>
            </a:r>
          </a:p>
          <a:p>
            <a:r>
              <a:rPr lang="en-US" sz="9600" b="1" dirty="0" smtClean="0"/>
              <a:t>Trans rectal USG- for Ca prostate </a:t>
            </a:r>
          </a:p>
          <a:p>
            <a:r>
              <a:rPr lang="en-US" sz="9600" b="1" dirty="0" smtClean="0"/>
              <a:t> CT, MRI,   Isotope </a:t>
            </a:r>
            <a:r>
              <a:rPr lang="en-US" sz="9600" b="1" dirty="0" err="1" smtClean="0"/>
              <a:t>Renography</a:t>
            </a:r>
            <a:r>
              <a:rPr lang="en-US" sz="9600" b="1" dirty="0" smtClean="0"/>
              <a:t>, </a:t>
            </a:r>
            <a:r>
              <a:rPr lang="en-US" sz="9600" b="1" dirty="0" err="1" smtClean="0"/>
              <a:t>Cystoscopy</a:t>
            </a:r>
            <a:endParaRPr lang="en-US" sz="9600" b="1" dirty="0" smtClean="0"/>
          </a:p>
          <a:p>
            <a:endParaRPr lang="en-US" sz="9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772399" cy="589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1000</Words>
  <Application>Microsoft Office PowerPoint</Application>
  <PresentationFormat>On-screen Show (4:3)</PresentationFormat>
  <Paragraphs>158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UROGENITAL  SYSTEM </vt:lpstr>
      <vt:lpstr>Kidney </vt:lpstr>
      <vt:lpstr>Kidney  </vt:lpstr>
      <vt:lpstr>Kidney </vt:lpstr>
      <vt:lpstr>URETER </vt:lpstr>
      <vt:lpstr>INVESTIGATIONS </vt:lpstr>
      <vt:lpstr>Investigations </vt:lpstr>
      <vt:lpstr>Investigations </vt:lpstr>
      <vt:lpstr>Slide 9</vt:lpstr>
      <vt:lpstr>Slide 10</vt:lpstr>
      <vt:lpstr>Slide 11</vt:lpstr>
      <vt:lpstr>HAEMATURIA </vt:lpstr>
      <vt:lpstr>Haematuria – causes </vt:lpstr>
      <vt:lpstr>Haematuria – investigations </vt:lpstr>
      <vt:lpstr>Hoarse shoe kidney</vt:lpstr>
      <vt:lpstr>Retrocaval ureter</vt:lpstr>
      <vt:lpstr>URETEROCELE </vt:lpstr>
      <vt:lpstr>Renal injuries</vt:lpstr>
      <vt:lpstr>Renal injuries</vt:lpstr>
      <vt:lpstr>Renal injuries</vt:lpstr>
      <vt:lpstr>Renal injuries 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UROGENITAL  SYSTEM</dc:title>
  <dc:creator>WINDOWS</dc:creator>
  <cp:lastModifiedBy>SUJRGERY</cp:lastModifiedBy>
  <cp:revision>114</cp:revision>
  <dcterms:created xsi:type="dcterms:W3CDTF">2019-03-08T14:36:54Z</dcterms:created>
  <dcterms:modified xsi:type="dcterms:W3CDTF">2021-11-27T05:05:54Z</dcterms:modified>
</cp:coreProperties>
</file>